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17"/>
  </p:notesMasterIdLst>
  <p:sldIdLst>
    <p:sldId id="264" r:id="rId5"/>
    <p:sldId id="268" r:id="rId6"/>
    <p:sldId id="272" r:id="rId7"/>
    <p:sldId id="1419" r:id="rId8"/>
    <p:sldId id="1420" r:id="rId9"/>
    <p:sldId id="1421" r:id="rId10"/>
    <p:sldId id="1422" r:id="rId11"/>
    <p:sldId id="1423" r:id="rId12"/>
    <p:sldId id="1424" r:id="rId13"/>
    <p:sldId id="1425" r:id="rId14"/>
    <p:sldId id="1426" r:id="rId15"/>
    <p:sldId id="1427" r:id="rId1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>
          <p15:clr>
            <a:srgbClr val="A4A3A4"/>
          </p15:clr>
        </p15:guide>
        <p15:guide id="2" pos="53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howGuides="1">
      <p:cViewPr varScale="1">
        <p:scale>
          <a:sx n="130" d="100"/>
          <a:sy n="130" d="100"/>
        </p:scale>
        <p:origin x="1056" y="126"/>
      </p:cViewPr>
      <p:guideLst>
        <p:guide orient="horz" pos="4201"/>
        <p:guide pos="53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DF37F-5E4E-4B26-89C6-2A82017EE977}" type="datetimeFigureOut">
              <a:rPr lang="fi-FI" smtClean="0"/>
              <a:t>26.5.2020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C6DA0-8343-4AA2-A086-8F6BC58AD1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967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0400"/>
            <a:ext cx="9147600" cy="89646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40000" y="460800"/>
            <a:ext cx="8071200" cy="2464144"/>
          </a:xfrm>
        </p:spPr>
        <p:txBody>
          <a:bodyPr>
            <a:noAutofit/>
          </a:bodyPr>
          <a:lstStyle>
            <a:lvl1pPr>
              <a:defRPr sz="6600">
                <a:solidFill>
                  <a:srgbClr val="808183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40000" y="2996952"/>
            <a:ext cx="8071200" cy="2719440"/>
          </a:xfrm>
        </p:spPr>
        <p:txBody>
          <a:bodyPr>
            <a:normAutofit/>
          </a:bodyPr>
          <a:lstStyle>
            <a:lvl1pPr marL="0" indent="0" algn="l">
              <a:buNone/>
              <a:defRPr sz="5400">
                <a:solidFill>
                  <a:srgbClr val="808183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452320" y="6507414"/>
            <a:ext cx="900000" cy="187200"/>
          </a:xfrm>
        </p:spPr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987824" y="6507414"/>
            <a:ext cx="3816336" cy="18720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32440" y="6516379"/>
            <a:ext cx="216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327533"/>
            <a:ext cx="1800200" cy="34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27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sisältökohdetta, otsikko ja ala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644000" y="2062800"/>
            <a:ext cx="3960000" cy="1126800"/>
          </a:xfrm>
        </p:spPr>
        <p:txBody>
          <a:bodyPr anchor="t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429200"/>
            <a:ext cx="3956400" cy="4284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432800"/>
            <a:ext cx="3960000" cy="576000"/>
          </a:xfrm>
        </p:spPr>
        <p:txBody>
          <a:bodyPr anchor="b">
            <a:no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3322800"/>
            <a:ext cx="3960000" cy="2394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8460432" y="6562113"/>
            <a:ext cx="360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237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460432" y="6562113"/>
            <a:ext cx="360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551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388424" y="6562113"/>
            <a:ext cx="360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68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ää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164288" y="6554913"/>
            <a:ext cx="900000" cy="187200"/>
          </a:xfrm>
        </p:spPr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172400" y="6561151"/>
            <a:ext cx="360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824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alintäyttö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" t="1434" r="796" b="1799"/>
          <a:stretch/>
        </p:blipFill>
        <p:spPr>
          <a:xfrm>
            <a:off x="540000" y="673200"/>
            <a:ext cx="6120000" cy="6189228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661248"/>
            <a:ext cx="179863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538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sivu">
    <p:bg>
      <p:bgPr>
        <a:solidFill>
          <a:srgbClr val="BBB5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0400"/>
            <a:ext cx="9147600" cy="89646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40000" y="554400"/>
            <a:ext cx="8064000" cy="1470025"/>
          </a:xfr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540000" y="5302800"/>
            <a:ext cx="8064000" cy="414000"/>
          </a:xfrm>
        </p:spPr>
        <p:txBody>
          <a:bodyPr/>
          <a:lstStyle>
            <a:lvl1pPr marL="0" indent="0" algn="l">
              <a:buNone/>
              <a:defRPr>
                <a:solidFill>
                  <a:srgbClr val="59595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388424" y="6564142"/>
            <a:ext cx="360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63469"/>
            <a:ext cx="179863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43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ää- ja ala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425600"/>
            <a:ext cx="8071200" cy="792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598950" indent="0">
              <a:buFontTx/>
              <a:buNone/>
              <a:defRPr sz="1600"/>
            </a:lvl2pPr>
            <a:lvl3pPr marL="999000" indent="0">
              <a:buFontTx/>
              <a:buNone/>
              <a:defRPr sz="1600"/>
            </a:lvl3pPr>
            <a:lvl4pPr marL="1456200" indent="0">
              <a:buFontTx/>
              <a:buNone/>
              <a:defRPr sz="1600"/>
            </a:lvl4pPr>
            <a:lvl5pPr marL="1913400" indent="0">
              <a:buFontTx/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 hasCustomPrompt="1"/>
          </p:nvPr>
        </p:nvSpPr>
        <p:spPr>
          <a:xfrm>
            <a:off x="540000" y="2314800"/>
            <a:ext cx="8071200" cy="360000"/>
          </a:xfrm>
        </p:spPr>
        <p:txBody>
          <a:bodyPr anchor="b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39552" y="2852936"/>
            <a:ext cx="8071200" cy="289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8460432" y="6562113"/>
            <a:ext cx="360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953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ää- ja alaotsikko luettelomerk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425600"/>
            <a:ext cx="8071200" cy="792000"/>
          </a:xfrm>
        </p:spPr>
        <p:txBody>
          <a:bodyPr>
            <a:noAutofit/>
          </a:bodyPr>
          <a:lstStyle>
            <a:lvl1pPr marL="396000" indent="-144000">
              <a:buFont typeface="Arial" pitchFamily="34" charset="0"/>
              <a:buChar char="•"/>
              <a:defRPr sz="1600"/>
            </a:lvl1pPr>
            <a:lvl2pPr marL="598950" indent="0">
              <a:buFontTx/>
              <a:buNone/>
              <a:defRPr sz="1600"/>
            </a:lvl2pPr>
            <a:lvl3pPr marL="999000" indent="0">
              <a:buFontTx/>
              <a:buNone/>
              <a:defRPr sz="1600"/>
            </a:lvl3pPr>
            <a:lvl4pPr marL="1456200" indent="0">
              <a:buFontTx/>
              <a:buNone/>
              <a:defRPr sz="1600"/>
            </a:lvl4pPr>
            <a:lvl5pPr marL="1913400" indent="0">
              <a:buFontTx/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 hasCustomPrompt="1"/>
          </p:nvPr>
        </p:nvSpPr>
        <p:spPr>
          <a:xfrm>
            <a:off x="540000" y="2314800"/>
            <a:ext cx="8071200" cy="360000"/>
          </a:xfrm>
        </p:spPr>
        <p:txBody>
          <a:bodyPr anchor="b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39552" y="2852936"/>
            <a:ext cx="8071200" cy="86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8460432" y="6543222"/>
            <a:ext cx="360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3"/>
          </p:nvPr>
        </p:nvSpPr>
        <p:spPr>
          <a:xfrm>
            <a:off x="540000" y="3834000"/>
            <a:ext cx="8071200" cy="1872000"/>
          </a:xfrm>
        </p:spPr>
        <p:txBody>
          <a:bodyPr>
            <a:normAutofit/>
          </a:bodyPr>
          <a:lstStyle>
            <a:lvl1pPr marL="396000" indent="-144000">
              <a:buFont typeface="Arial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9587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ää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dirty="0"/>
              <a:t>Objekti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388424" y="6561151"/>
            <a:ext cx="360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107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40000" y="1429200"/>
            <a:ext cx="3956400" cy="4284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429200"/>
            <a:ext cx="3956400" cy="4284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460432" y="6561151"/>
            <a:ext cx="360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676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429200"/>
            <a:ext cx="3956400" cy="4284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432800"/>
            <a:ext cx="3960000" cy="576000"/>
          </a:xfrm>
        </p:spPr>
        <p:txBody>
          <a:bodyPr anchor="b">
            <a:no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062800"/>
            <a:ext cx="3960000" cy="3654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8460432" y="6561368"/>
            <a:ext cx="360000" cy="180000"/>
          </a:xfrm>
        </p:spPr>
        <p:txBody>
          <a:bodyPr/>
          <a:lstStyle/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891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0400"/>
            <a:ext cx="9147600" cy="896465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40000" y="615600"/>
            <a:ext cx="8071200" cy="723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429200"/>
            <a:ext cx="8064000" cy="428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52320" y="6507414"/>
            <a:ext cx="900000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/>
              <a:t>26.5.2020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987824" y="6507414"/>
            <a:ext cx="3816336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32440" y="6516091"/>
            <a:ext cx="216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A692B055-D913-4CEF-B860-5BDE57C5ECA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21697"/>
            <a:ext cx="179863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020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100" kern="1200">
          <a:solidFill>
            <a:srgbClr val="59595B"/>
          </a:solidFill>
          <a:latin typeface="+mj-lt"/>
          <a:ea typeface="+mj-ea"/>
          <a:cs typeface="+mj-cs"/>
        </a:defRPr>
      </a:lvl1pPr>
    </p:titleStyle>
    <p:bodyStyle>
      <a:lvl1pPr marL="396000" indent="-1440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59595B"/>
          </a:solidFill>
          <a:latin typeface="+mn-lt"/>
          <a:ea typeface="+mn-ea"/>
          <a:cs typeface="+mn-cs"/>
        </a:defRPr>
      </a:lvl1pPr>
      <a:lvl2pPr marL="742950" indent="-1440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59595B"/>
          </a:solidFill>
          <a:latin typeface="+mn-lt"/>
          <a:ea typeface="+mn-ea"/>
          <a:cs typeface="+mn-cs"/>
        </a:defRPr>
      </a:lvl2pPr>
      <a:lvl3pPr marL="1143000" indent="-1440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59595B"/>
          </a:solidFill>
          <a:latin typeface="+mn-lt"/>
          <a:ea typeface="+mn-ea"/>
          <a:cs typeface="+mn-cs"/>
        </a:defRPr>
      </a:lvl3pPr>
      <a:lvl4pPr marL="1600200" indent="-1440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59595B"/>
          </a:solidFill>
          <a:latin typeface="+mn-lt"/>
          <a:ea typeface="+mn-ea"/>
          <a:cs typeface="+mn-cs"/>
        </a:defRPr>
      </a:lvl4pPr>
      <a:lvl5pPr marL="2057400" indent="-1440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59595B"/>
          </a:solidFill>
          <a:latin typeface="+mn-lt"/>
          <a:ea typeface="+mn-ea"/>
          <a:cs typeface="+mn-cs"/>
        </a:defRPr>
      </a:lvl5pPr>
      <a:lvl6pPr marL="23706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rgbClr val="59595B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59595B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59595B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59595B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15516" y="332656"/>
            <a:ext cx="8712968" cy="3240360"/>
          </a:xfrm>
        </p:spPr>
        <p:txBody>
          <a:bodyPr/>
          <a:lstStyle/>
          <a:p>
            <a:pPr algn="ctr"/>
            <a:r>
              <a:rPr lang="fi-FI" sz="4000" dirty="0">
                <a:solidFill>
                  <a:schemeClr val="bg1"/>
                </a:solidFill>
                <a:latin typeface="+mn-lt"/>
              </a:rPr>
              <a:t>Etelä-Savon maakunnan selviytymisfoorumi 26.5.2020</a:t>
            </a:r>
            <a:br>
              <a:rPr lang="fi-FI" sz="3600" dirty="0">
                <a:solidFill>
                  <a:schemeClr val="bg1"/>
                </a:solidFill>
                <a:latin typeface="+mn-lt"/>
              </a:rPr>
            </a:br>
            <a:br>
              <a:rPr lang="fi-FI" sz="3600" dirty="0">
                <a:solidFill>
                  <a:schemeClr val="bg1"/>
                </a:solidFill>
                <a:latin typeface="+mn-lt"/>
              </a:rPr>
            </a:br>
            <a:br>
              <a:rPr lang="fi-FI" sz="3600" dirty="0">
                <a:solidFill>
                  <a:schemeClr val="bg1"/>
                </a:solidFill>
                <a:latin typeface="+mn-lt"/>
              </a:rPr>
            </a:br>
            <a:br>
              <a:rPr lang="fi-FI" sz="3600" dirty="0">
                <a:solidFill>
                  <a:schemeClr val="bg1"/>
                </a:solidFill>
                <a:latin typeface="+mn-lt"/>
              </a:rPr>
            </a:br>
            <a:br>
              <a:rPr lang="fi-FI" sz="3600" dirty="0">
                <a:solidFill>
                  <a:schemeClr val="bg1"/>
                </a:solidFill>
                <a:latin typeface="+mn-lt"/>
              </a:rPr>
            </a:br>
            <a:br>
              <a:rPr lang="fi-FI" sz="3600" dirty="0">
                <a:solidFill>
                  <a:schemeClr val="bg1"/>
                </a:solidFill>
                <a:latin typeface="+mn-lt"/>
              </a:rPr>
            </a:br>
            <a:br>
              <a:rPr lang="fi-FI" sz="3600" dirty="0">
                <a:solidFill>
                  <a:schemeClr val="bg1"/>
                </a:solidFill>
                <a:latin typeface="+mn-lt"/>
              </a:rPr>
            </a:br>
            <a:r>
              <a:rPr lang="fi-FI" sz="2800" dirty="0">
                <a:solidFill>
                  <a:schemeClr val="bg1"/>
                </a:solidFill>
                <a:latin typeface="+mn-lt"/>
              </a:rPr>
              <a:t>Toimitusjohtaja, kauppaneuvos Heikki Hämäläinen, Osuuskauppa Suur-Savo</a:t>
            </a:r>
            <a:endParaRPr lang="fi-FI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8BE3120F-C7F4-4D04-901D-D50C86B18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1772816"/>
            <a:ext cx="3096344" cy="282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40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3D81A27D-64B6-45A0-86AE-4E522178D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60648"/>
            <a:ext cx="8096250" cy="5314950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75E3AD02-4EB7-48AB-9765-EDE46F4E581E}"/>
              </a:ext>
            </a:extLst>
          </p:cNvPr>
          <p:cNvSpPr txBox="1"/>
          <p:nvPr/>
        </p:nvSpPr>
        <p:spPr>
          <a:xfrm>
            <a:off x="3201142" y="3717032"/>
            <a:ext cx="720080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991864EF-4990-436F-968E-5B5A5C6BAC09}"/>
              </a:ext>
            </a:extLst>
          </p:cNvPr>
          <p:cNvSpPr txBox="1"/>
          <p:nvPr/>
        </p:nvSpPr>
        <p:spPr>
          <a:xfrm>
            <a:off x="2900671" y="1484784"/>
            <a:ext cx="864096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Terveys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36076DCB-FC91-4CC1-819C-89732E9B9E34}"/>
              </a:ext>
            </a:extLst>
          </p:cNvPr>
          <p:cNvSpPr txBox="1"/>
          <p:nvPr/>
        </p:nvSpPr>
        <p:spPr>
          <a:xfrm>
            <a:off x="3563888" y="2185119"/>
            <a:ext cx="720080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Talous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E6A51DFD-9DD1-4138-BF43-8C6ABCECA2A4}"/>
              </a:ext>
            </a:extLst>
          </p:cNvPr>
          <p:cNvSpPr txBox="1"/>
          <p:nvPr/>
        </p:nvSpPr>
        <p:spPr>
          <a:xfrm>
            <a:off x="6588224" y="1556792"/>
            <a:ext cx="720080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Auto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5E7FEF02-014D-4968-B8BF-5E1B01B5A8E9}"/>
              </a:ext>
            </a:extLst>
          </p:cNvPr>
          <p:cNvSpPr txBox="1"/>
          <p:nvPr/>
        </p:nvSpPr>
        <p:spPr>
          <a:xfrm>
            <a:off x="5004048" y="2204864"/>
            <a:ext cx="720080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Limy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9A685459-F581-419C-B49F-5746C699248B}"/>
              </a:ext>
            </a:extLst>
          </p:cNvPr>
          <p:cNvSpPr txBox="1"/>
          <p:nvPr/>
        </p:nvSpPr>
        <p:spPr>
          <a:xfrm>
            <a:off x="3054422" y="907977"/>
            <a:ext cx="1013521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</a:t>
            </a:r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CB30C4C-9CBA-4ACC-921B-F813B99D9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3BFB2E27-3664-4FBE-8284-CCC6EA41C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B055-D913-4CEF-B860-5BDE57C5ECAE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4907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6B4E61-5F73-459A-8713-36A1625DD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072" y="188640"/>
            <a:ext cx="8071200" cy="723600"/>
          </a:xfrm>
        </p:spPr>
        <p:txBody>
          <a:bodyPr/>
          <a:lstStyle/>
          <a:p>
            <a:r>
              <a:rPr lang="fi-FI" dirty="0"/>
              <a:t>Tulosskenaario v. 2020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DD0044-0066-4D0A-93D0-AA6B26828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12240"/>
            <a:ext cx="8064000" cy="4800960"/>
          </a:xfrm>
        </p:spPr>
        <p:txBody>
          <a:bodyPr/>
          <a:lstStyle/>
          <a:p>
            <a:r>
              <a:rPr lang="fi-FI" sz="1800" dirty="0"/>
              <a:t>Korona ”maksaa” osuuskaupalle 2 milj. € / kuukausi</a:t>
            </a:r>
          </a:p>
          <a:p>
            <a:pPr lvl="1"/>
            <a:r>
              <a:rPr lang="fi-FI"/>
              <a:t> Maalis-huhti-toukokuu </a:t>
            </a:r>
            <a:r>
              <a:rPr lang="fi-FI" dirty="0"/>
              <a:t>2 milj. € / kk</a:t>
            </a:r>
          </a:p>
          <a:p>
            <a:pPr lvl="1"/>
            <a:r>
              <a:rPr lang="fi-FI" dirty="0"/>
              <a:t> Kesäkuu 1 milj. €</a:t>
            </a:r>
          </a:p>
          <a:p>
            <a:pPr lvl="1"/>
            <a:r>
              <a:rPr lang="fi-FI" dirty="0"/>
              <a:t> Heinäkuu 1,5 milj. € (oopperajuhlat, ravit jne.)</a:t>
            </a:r>
          </a:p>
          <a:p>
            <a:pPr lvl="1"/>
            <a:r>
              <a:rPr lang="fi-FI" dirty="0"/>
              <a:t> Elokuu 1 milj. €</a:t>
            </a:r>
          </a:p>
          <a:p>
            <a:pPr lvl="1"/>
            <a:r>
              <a:rPr lang="fi-FI" dirty="0"/>
              <a:t> Syys-joulukuu 0,5 milj. €</a:t>
            </a:r>
          </a:p>
          <a:p>
            <a:pPr marL="999000" lvl="2" indent="0">
              <a:buNone/>
            </a:pPr>
            <a:endParaRPr lang="fi-FI" dirty="0">
              <a:sym typeface="Symbol" panose="05050102010706020507" pitchFamily="18" charset="2"/>
            </a:endParaRPr>
          </a:p>
          <a:p>
            <a:pPr marL="999000" lvl="2" indent="0">
              <a:buNone/>
            </a:pPr>
            <a:endParaRPr lang="fi-FI" dirty="0">
              <a:sym typeface="Symbol" panose="05050102010706020507" pitchFamily="18" charset="2"/>
            </a:endParaRPr>
          </a:p>
          <a:p>
            <a:pPr lvl="1"/>
            <a:r>
              <a:rPr lang="fi-FI" dirty="0"/>
              <a:t>Vuokratuotot -500 000 €</a:t>
            </a:r>
          </a:p>
          <a:p>
            <a:pPr lvl="1"/>
            <a:r>
              <a:rPr lang="fi-FI" dirty="0"/>
              <a:t>Veikkaustuotot -1 000 000 €</a:t>
            </a:r>
          </a:p>
          <a:p>
            <a:pPr lvl="1"/>
            <a:endParaRPr lang="fi-FI" dirty="0"/>
          </a:p>
          <a:p>
            <a:pPr marL="598950" lvl="1" indent="0">
              <a:buNone/>
            </a:pPr>
            <a:r>
              <a:rPr lang="fi-FI" sz="1800" dirty="0">
                <a:sym typeface="Symbol" panose="05050102010706020507" pitchFamily="18" charset="2"/>
              </a:rPr>
              <a:t>  </a:t>
            </a:r>
            <a:r>
              <a:rPr lang="fi-FI" sz="1800" dirty="0"/>
              <a:t>Tulos menee tappiolle</a:t>
            </a:r>
          </a:p>
          <a:p>
            <a:pPr marL="598950" lvl="1" indent="0">
              <a:buNone/>
            </a:pPr>
            <a:r>
              <a:rPr lang="fi-FI" sz="1800" dirty="0"/>
              <a:t>+    Työpaikat säilytetään, ketään ei irtisanottu</a:t>
            </a:r>
          </a:p>
          <a:p>
            <a:pPr marL="598950" lvl="1" indent="0">
              <a:buNone/>
            </a:pPr>
            <a:r>
              <a:rPr lang="fi-FI" sz="1800" dirty="0"/>
              <a:t>+	 Investointiohjelma toteutetaan, n. 15 milj. €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2FA5C1D-B002-4842-8248-864D4119D5A4}"/>
              </a:ext>
            </a:extLst>
          </p:cNvPr>
          <p:cNvSpPr txBox="1"/>
          <p:nvPr/>
        </p:nvSpPr>
        <p:spPr>
          <a:xfrm>
            <a:off x="1547664" y="2764824"/>
            <a:ext cx="25454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>
                <a:sym typeface="Symbol" panose="05050102010706020507" pitchFamily="18" charset="2"/>
              </a:rPr>
              <a:t> </a:t>
            </a:r>
            <a:r>
              <a:rPr lang="fi-FI" b="1" dirty="0"/>
              <a:t>Yhteensä 10 milj. €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7AFB7E-050B-4C68-B4A3-5C50B7A2D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E85AFD3-0590-490E-BDAD-D65A6EB9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B055-D913-4CEF-B860-5BDE57C5ECAE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327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D73365-7C4D-4101-B6ED-A7617DD38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88640"/>
            <a:ext cx="8071200" cy="723600"/>
          </a:xfrm>
        </p:spPr>
        <p:txBody>
          <a:bodyPr/>
          <a:lstStyle/>
          <a:p>
            <a:r>
              <a:rPr lang="fi-FI" dirty="0"/>
              <a:t>Miten selviydytään? Kuinka ulos kriisistä?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227766-C501-4FEA-A3A8-0E0D57B23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12240"/>
            <a:ext cx="8064000" cy="4800960"/>
          </a:xfrm>
        </p:spPr>
        <p:txBody>
          <a:bodyPr>
            <a:normAutofit/>
          </a:bodyPr>
          <a:lstStyle/>
          <a:p>
            <a:pPr marL="594900" indent="-342900">
              <a:buFont typeface="+mj-lt"/>
              <a:buAutoNum type="arabicPeriod"/>
            </a:pPr>
            <a:r>
              <a:rPr lang="fi-FI" b="1" dirty="0"/>
              <a:t>Rajoitusten purku (mitä nopeammin, sitä parempi)</a:t>
            </a:r>
          </a:p>
          <a:p>
            <a:pPr marL="598950" lvl="1" indent="0">
              <a:buNone/>
            </a:pPr>
            <a:endParaRPr lang="fi-FI" b="1" dirty="0"/>
          </a:p>
          <a:p>
            <a:pPr marL="594900" indent="-342900">
              <a:buFont typeface="+mj-lt"/>
              <a:buAutoNum type="arabicPeriod"/>
            </a:pPr>
            <a:r>
              <a:rPr lang="fi-FI" b="1" dirty="0"/>
              <a:t>Infrainvestoinnit</a:t>
            </a:r>
          </a:p>
          <a:p>
            <a:pPr lvl="1"/>
            <a:r>
              <a:rPr lang="fi-FI" dirty="0"/>
              <a:t> Isot tiehankkeet (VT 5, VT 14, VT 13)</a:t>
            </a:r>
          </a:p>
          <a:p>
            <a:pPr lvl="1"/>
            <a:r>
              <a:rPr lang="fi-FI" dirty="0"/>
              <a:t> Alempi tieverkko</a:t>
            </a:r>
          </a:p>
          <a:p>
            <a:pPr lvl="1"/>
            <a:r>
              <a:rPr lang="fi-FI" dirty="0"/>
              <a:t> Laajakaista (langaton / kiinteä)</a:t>
            </a:r>
          </a:p>
          <a:p>
            <a:pPr lvl="1"/>
            <a:r>
              <a:rPr lang="fi-FI" dirty="0"/>
              <a:t> Rautatie (Itärata, Savonrata, Pietari-yhteys)</a:t>
            </a:r>
          </a:p>
          <a:p>
            <a:pPr lvl="1"/>
            <a:r>
              <a:rPr lang="fi-FI" dirty="0"/>
              <a:t> Parikkalan rajanylityspaikka</a:t>
            </a:r>
          </a:p>
          <a:p>
            <a:pPr lvl="1">
              <a:buFont typeface="Symbol" panose="05050102010706020507" pitchFamily="18" charset="2"/>
              <a:buChar char="®"/>
            </a:pPr>
            <a:r>
              <a:rPr lang="fi-FI" dirty="0">
                <a:sym typeface="Symbol" panose="05050102010706020507" pitchFamily="18" charset="2"/>
              </a:rPr>
              <a:t> Vaatii yksituumaisuutta / edunvalvontaa</a:t>
            </a:r>
          </a:p>
          <a:p>
            <a:pPr marL="598950" lvl="1" indent="0">
              <a:buNone/>
            </a:pPr>
            <a:endParaRPr lang="fi-FI" dirty="0"/>
          </a:p>
          <a:p>
            <a:pPr marL="594900" indent="-342900">
              <a:buFont typeface="+mj-lt"/>
              <a:buAutoNum type="arabicPeriod"/>
            </a:pPr>
            <a:r>
              <a:rPr lang="fi-FI" b="1" dirty="0"/>
              <a:t>Kotimaan matkailu / kesämökit / kesämökkeily / etätyöt</a:t>
            </a:r>
          </a:p>
          <a:p>
            <a:pPr lvl="1"/>
            <a:r>
              <a:rPr lang="fi-FI" dirty="0"/>
              <a:t> Aktiivinen markkinointi</a:t>
            </a:r>
          </a:p>
          <a:p>
            <a:pPr lvl="1"/>
            <a:r>
              <a:rPr lang="fi-FI" dirty="0"/>
              <a:t> Viestinnän kärkenä turvallisuus (Tulkaa mökille, ostakaa mökki!)</a:t>
            </a:r>
          </a:p>
          <a:p>
            <a:pPr marL="598950" lvl="1" indent="0">
              <a:buNone/>
            </a:pPr>
            <a:endParaRPr lang="fi-FI" dirty="0"/>
          </a:p>
          <a:p>
            <a:pPr marL="594900" indent="-342900">
              <a:buFont typeface="+mj-lt"/>
              <a:buAutoNum type="arabicPeriod"/>
            </a:pPr>
            <a:r>
              <a:rPr lang="fi-FI" b="1" dirty="0"/>
              <a:t>Rakenteet kuntoon</a:t>
            </a:r>
          </a:p>
          <a:p>
            <a:pPr lvl="1"/>
            <a:r>
              <a:rPr lang="fi-FI" dirty="0"/>
              <a:t> Kaupungit, kunnat, yhteisöt, yritykset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92669F-5ADB-46DE-BEB4-9C1C4B6B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0174EC7-89BB-4258-B3C9-60540857A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B055-D913-4CEF-B860-5BDE57C5ECAE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717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C49BFC3-666F-4113-B96E-3D6338CB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26.5.2020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25D823B-4648-41CB-A871-022113C3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92B055-D913-4CEF-B860-5BDE57C5ECAE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FDE10962-E901-41F2-B90E-A25CA70DB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3644"/>
            <a:ext cx="8784976" cy="5715692"/>
          </a:xfrm>
          <a:prstGeom prst="rect">
            <a:avLst/>
          </a:prstGeom>
        </p:spPr>
      </p:pic>
      <p:sp>
        <p:nvSpPr>
          <p:cNvPr id="2" name="Ellipsi 1">
            <a:extLst>
              <a:ext uri="{FF2B5EF4-FFF2-40B4-BE49-F238E27FC236}">
                <a16:creationId xmlns:a16="http://schemas.microsoft.com/office/drawing/2014/main" id="{0523D22E-A8F1-44CE-9353-8881EAFB9421}"/>
              </a:ext>
            </a:extLst>
          </p:cNvPr>
          <p:cNvSpPr/>
          <p:nvPr/>
        </p:nvSpPr>
        <p:spPr>
          <a:xfrm>
            <a:off x="179512" y="1628800"/>
            <a:ext cx="151216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9D73B68F-CB79-4564-8AC6-A4F522315BC0}"/>
              </a:ext>
            </a:extLst>
          </p:cNvPr>
          <p:cNvSpPr/>
          <p:nvPr/>
        </p:nvSpPr>
        <p:spPr>
          <a:xfrm>
            <a:off x="2555776" y="476672"/>
            <a:ext cx="201622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16EFE21A-93CE-4637-8E29-E07BC83AC931}"/>
              </a:ext>
            </a:extLst>
          </p:cNvPr>
          <p:cNvSpPr/>
          <p:nvPr/>
        </p:nvSpPr>
        <p:spPr>
          <a:xfrm>
            <a:off x="5868144" y="3501008"/>
            <a:ext cx="3024336" cy="2304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749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A8332F6-05A4-4ECE-A7B1-4DC490F12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26.5.2020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81AC875-A537-4272-9528-DC0DF338B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92B055-D913-4CEF-B860-5BDE57C5ECAE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AE16AD3D-7FA4-4250-95AC-773D1F6B8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8208"/>
            <a:ext cx="8855136" cy="5831072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48754943-3586-440A-A3CE-6A8F7F6821CF}"/>
              </a:ext>
            </a:extLst>
          </p:cNvPr>
          <p:cNvSpPr txBox="1"/>
          <p:nvPr/>
        </p:nvSpPr>
        <p:spPr>
          <a:xfrm>
            <a:off x="251520" y="1124744"/>
            <a:ext cx="871296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900" b="1" i="0" u="none" strike="noStrike" kern="1200" cap="none" spc="0" normalizeH="0" baseline="0" noProof="0" dirty="0">
                <a:ln>
                  <a:noFill/>
                </a:ln>
                <a:solidFill>
                  <a:srgbClr val="356CAF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-&gt; </a:t>
            </a:r>
            <a:r>
              <a:rPr kumimoji="0" lang="fi-FI" sz="1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Osuuskauppa Suur-Savon toimialojen myyntiskenaariot (pääosin 2A)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FB2A6E86-C6A6-43C5-8A61-BEE35FE36D35}"/>
              </a:ext>
            </a:extLst>
          </p:cNvPr>
          <p:cNvSpPr/>
          <p:nvPr/>
        </p:nvSpPr>
        <p:spPr>
          <a:xfrm>
            <a:off x="2125576" y="1556792"/>
            <a:ext cx="331052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850FA6E9-88F3-43F8-B2AA-7CFE5C651422}"/>
              </a:ext>
            </a:extLst>
          </p:cNvPr>
          <p:cNvSpPr/>
          <p:nvPr/>
        </p:nvSpPr>
        <p:spPr>
          <a:xfrm>
            <a:off x="5538992" y="1563372"/>
            <a:ext cx="3425496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49528C32-06CC-4E87-95AC-E477730E5BDB}"/>
              </a:ext>
            </a:extLst>
          </p:cNvPr>
          <p:cNvSpPr/>
          <p:nvPr/>
        </p:nvSpPr>
        <p:spPr>
          <a:xfrm>
            <a:off x="251520" y="1563372"/>
            <a:ext cx="1008112" cy="4974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12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F484E1F2-4DA1-4B44-9438-70457E89E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32656"/>
            <a:ext cx="8105775" cy="5295900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6896C189-8E3B-473F-94E2-C6BAA0AAA70F}"/>
              </a:ext>
            </a:extLst>
          </p:cNvPr>
          <p:cNvSpPr txBox="1"/>
          <p:nvPr/>
        </p:nvSpPr>
        <p:spPr>
          <a:xfrm>
            <a:off x="4499992" y="2060848"/>
            <a:ext cx="17281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Marketkauppa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7B80971-9F2C-4527-BDAC-911C78C8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2D23896-BE5D-4450-9780-0A04D0F8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B055-D913-4CEF-B860-5BDE57C5ECAE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0135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3D86AFEB-BDBF-4E36-BC69-A31F4B186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32656"/>
            <a:ext cx="8077200" cy="5267325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DD7F2505-9155-420D-AECE-49240811965B}"/>
              </a:ext>
            </a:extLst>
          </p:cNvPr>
          <p:cNvSpPr txBox="1"/>
          <p:nvPr/>
        </p:nvSpPr>
        <p:spPr>
          <a:xfrm>
            <a:off x="5076056" y="2964704"/>
            <a:ext cx="2520280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Liikennemyymälä- ja polttonestekauppa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FD51EA-17C3-4754-9705-54908A515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6719DBF-8663-4C08-9A87-7EF2E0A2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B055-D913-4CEF-B860-5BDE57C5ECAE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681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A090AF3E-18F5-45FC-A963-5D7838A90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332656"/>
            <a:ext cx="8115300" cy="5343525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1DD4E473-4A87-40A1-A27F-57E907FAD8B8}"/>
              </a:ext>
            </a:extLst>
          </p:cNvPr>
          <p:cNvSpPr txBox="1"/>
          <p:nvPr/>
        </p:nvSpPr>
        <p:spPr>
          <a:xfrm>
            <a:off x="5004048" y="3004418"/>
            <a:ext cx="17281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Autokauppa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B4876C-36AC-4B9C-9824-8C1FA3FBC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B1220CE-B1B2-4D18-9EE3-61F053A7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B055-D913-4CEF-B860-5BDE57C5ECAE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0505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793B58F7-A723-498A-B745-DA90E5DE4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332656"/>
            <a:ext cx="8067675" cy="5295900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0C1E56E6-9314-40AC-A413-A6347B7997F4}"/>
              </a:ext>
            </a:extLst>
          </p:cNvPr>
          <p:cNvSpPr txBox="1"/>
          <p:nvPr/>
        </p:nvSpPr>
        <p:spPr>
          <a:xfrm>
            <a:off x="3347864" y="1556792"/>
            <a:ext cx="2016224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Matkailu- ja ravitsemiskauppa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4CDDCB-8C80-4433-AA1E-7D7E96464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0BAF84C-83BB-4EF2-9DDA-8E6EB4906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B055-D913-4CEF-B860-5BDE57C5ECAE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2288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5068F9A9-E651-4EED-A4FA-1F726C789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32656"/>
            <a:ext cx="8134350" cy="5276850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BC93E606-D19D-49BF-9983-718AEC626CC6}"/>
              </a:ext>
            </a:extLst>
          </p:cNvPr>
          <p:cNvSpPr txBox="1"/>
          <p:nvPr/>
        </p:nvSpPr>
        <p:spPr>
          <a:xfrm>
            <a:off x="5076056" y="2492896"/>
            <a:ext cx="244827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Talous = vuokratuotot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DE6276A-D373-49D0-83FE-5251F9E8B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DB77056-8448-4D23-8814-9D6EC1A8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B055-D913-4CEF-B860-5BDE57C5ECAE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337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B524757A-CA2A-46A5-A16D-1BECBB4FC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260648"/>
            <a:ext cx="8067675" cy="5314950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4624E427-09C6-42CA-BC94-92B6B988F703}"/>
              </a:ext>
            </a:extLst>
          </p:cNvPr>
          <p:cNvSpPr txBox="1"/>
          <p:nvPr/>
        </p:nvSpPr>
        <p:spPr>
          <a:xfrm>
            <a:off x="4716016" y="2348880"/>
            <a:ext cx="187220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Terveyspalvelut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0C8F36-567E-41DF-BB58-6E9EEF193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26.5.2020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5F1643D-A0F9-4BF0-8C96-5453B135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B055-D913-4CEF-B860-5BDE57C5ECAE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1686691"/>
      </p:ext>
    </p:extLst>
  </p:cSld>
  <p:clrMapOvr>
    <a:masterClrMapping/>
  </p:clrMapOvr>
</p:sld>
</file>

<file path=ppt/theme/theme1.xml><?xml version="1.0" encoding="utf-8"?>
<a:theme xmlns:a="http://schemas.openxmlformats.org/drawingml/2006/main" name="1_SuurSavo uusi malli">
  <a:themeElements>
    <a:clrScheme name="S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56CAF"/>
      </a:accent1>
      <a:accent2>
        <a:srgbClr val="9ED25F"/>
      </a:accent2>
      <a:accent3>
        <a:srgbClr val="676766"/>
      </a:accent3>
      <a:accent4>
        <a:srgbClr val="E9E045"/>
      </a:accent4>
      <a:accent5>
        <a:srgbClr val="AFBDDE"/>
      </a:accent5>
      <a:accent6>
        <a:srgbClr val="A976CF"/>
      </a:accent6>
      <a:hlink>
        <a:srgbClr val="0000FF"/>
      </a:hlink>
      <a:folHlink>
        <a:srgbClr val="0000FF"/>
      </a:folHlink>
    </a:clrScheme>
    <a:fontScheme name="SOK PowerPoin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44E6FDB011A149985DC0D80212B52B" ma:contentTypeVersion="11" ma:contentTypeDescription="Create a new document." ma:contentTypeScope="" ma:versionID="94599b35a61506f7b7d1a8a82c8c6d41">
  <xsd:schema xmlns:xsd="http://www.w3.org/2001/XMLSchema" xmlns:xs="http://www.w3.org/2001/XMLSchema" xmlns:p="http://schemas.microsoft.com/office/2006/metadata/properties" xmlns:ns3="85dbadd6-de04-476d-8001-8e0e8c78db78" xmlns:ns4="fd609aef-83bd-49e1-b1da-1f16b9e4d029" targetNamespace="http://schemas.microsoft.com/office/2006/metadata/properties" ma:root="true" ma:fieldsID="b6f81c9b82b0da479631c7b583d334a4" ns3:_="" ns4:_="">
    <xsd:import namespace="85dbadd6-de04-476d-8001-8e0e8c78db78"/>
    <xsd:import namespace="fd609aef-83bd-49e1-b1da-1f16b9e4d0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dbadd6-de04-476d-8001-8e0e8c78db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09aef-83bd-49e1-b1da-1f16b9e4d02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9A25DA-0009-4CFC-AE8C-EF9658DC8B22}">
  <ds:schemaRefs>
    <ds:schemaRef ds:uri="http://www.w3.org/XML/1998/namespace"/>
    <ds:schemaRef ds:uri="http://purl.org/dc/elements/1.1/"/>
    <ds:schemaRef ds:uri="http://schemas.microsoft.com/office/2006/documentManagement/types"/>
    <ds:schemaRef ds:uri="85dbadd6-de04-476d-8001-8e0e8c78db78"/>
    <ds:schemaRef ds:uri="http://purl.org/dc/dcmitype/"/>
    <ds:schemaRef ds:uri="fd609aef-83bd-49e1-b1da-1f16b9e4d029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C6F5716-AA8F-4C02-BF5C-087BC541F2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dbadd6-de04-476d-8001-8e0e8c78db78"/>
    <ds:schemaRef ds:uri="fd609aef-83bd-49e1-b1da-1f16b9e4d0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8CC5B1-69B4-445C-9EAD-4C7159638B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SuurSavo uusi malli</Template>
  <TotalTime>76</TotalTime>
  <Words>250</Words>
  <Application>Microsoft Office PowerPoint</Application>
  <PresentationFormat>Näytössä katseltava diaesitys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1_SuurSavo uusi malli</vt:lpstr>
      <vt:lpstr>Etelä-Savon maakunnan selviytymisfoorumi 26.5.2020       Toimitusjohtaja, kauppaneuvos Heikki Hämäläinen, Osuuskauppa Suur-Savo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Tulosskenaario v. 2020</vt:lpstr>
      <vt:lpstr>Miten selviydytään? Kuinka ulos kriisistä?</vt:lpstr>
    </vt:vector>
  </TitlesOfParts>
  <Company>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Jeskanen Sari, Osuuskauppa Suur-Savo</dc:creator>
  <cp:lastModifiedBy>Aino Salo</cp:lastModifiedBy>
  <cp:revision>2</cp:revision>
  <dcterms:created xsi:type="dcterms:W3CDTF">2020-05-20T09:49:53Z</dcterms:created>
  <dcterms:modified xsi:type="dcterms:W3CDTF">2020-05-26T07:17:48Z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0x0101005444E6FDB011A149985DC0D80212B52B</vt:lpwstr>
  </property>
</Properties>
</file>